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ED8A63-F4E3-4637-8D2F-66435F4A7991}" type="datetimeFigureOut">
              <a:rPr lang="ar-IQ" smtClean="0"/>
              <a:t>20/10/1442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D9F5883-AEF3-41D6-B82E-A385EF00F16D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160239"/>
          </a:xfrm>
        </p:spPr>
        <p:txBody>
          <a:bodyPr>
            <a:normAutofit/>
          </a:bodyPr>
          <a:lstStyle/>
          <a:p>
            <a:r>
              <a:rPr lang="ar-IQ" b="1" dirty="0"/>
              <a:t>تحليل تربة وماء ونبات عملي </a:t>
            </a:r>
            <a:r>
              <a:rPr lang="en-US" dirty="0"/>
              <a:t/>
            </a:r>
            <a:br>
              <a:rPr lang="en-US" dirty="0"/>
            </a:br>
            <a:r>
              <a:rPr lang="ar-IQ" dirty="0"/>
              <a:t>المحاضرة الرابعة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2021/6/1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7848872" cy="2209800"/>
          </a:xfrm>
        </p:spPr>
        <p:txBody>
          <a:bodyPr>
            <a:normAutofit fontScale="92500" lnSpcReduction="10000"/>
          </a:bodyPr>
          <a:lstStyle/>
          <a:p>
            <a:r>
              <a:rPr lang="ar-IQ" sz="3600" b="1" dirty="0" smtClean="0">
                <a:solidFill>
                  <a:schemeClr val="tx1"/>
                </a:solidFill>
              </a:rPr>
              <a:t>عنوان المحاضرة </a:t>
            </a:r>
          </a:p>
          <a:p>
            <a:r>
              <a:rPr lang="ar-IQ" sz="3600" b="1" dirty="0" smtClean="0">
                <a:solidFill>
                  <a:schemeClr val="tx1"/>
                </a:solidFill>
              </a:rPr>
              <a:t>تقدير </a:t>
            </a:r>
            <a:r>
              <a:rPr lang="ar-IQ" sz="3600" b="1" dirty="0">
                <a:solidFill>
                  <a:schemeClr val="tx1"/>
                </a:solidFill>
              </a:rPr>
              <a:t>السعة التبادلية </a:t>
            </a:r>
            <a:r>
              <a:rPr lang="ar-IQ" sz="3600" b="1" dirty="0" err="1">
                <a:solidFill>
                  <a:schemeClr val="tx1"/>
                </a:solidFill>
              </a:rPr>
              <a:t>الكاتيونية</a:t>
            </a:r>
            <a:r>
              <a:rPr lang="ar-IQ" sz="3600" b="1" dirty="0">
                <a:solidFill>
                  <a:schemeClr val="tx1"/>
                </a:solidFill>
              </a:rPr>
              <a:t> للتربة </a:t>
            </a:r>
            <a:endParaRPr lang="en-US" sz="3600" dirty="0" smtClean="0">
              <a:solidFill>
                <a:schemeClr val="tx1"/>
              </a:solidFill>
            </a:endParaRPr>
          </a:p>
          <a:p>
            <a:r>
              <a:rPr lang="en-US" sz="3600" b="1" dirty="0" err="1">
                <a:solidFill>
                  <a:schemeClr val="tx1"/>
                </a:solidFill>
              </a:rPr>
              <a:t>Cation</a:t>
            </a:r>
            <a:r>
              <a:rPr lang="en-US" sz="3600" b="1" dirty="0">
                <a:solidFill>
                  <a:schemeClr val="tx1"/>
                </a:solidFill>
              </a:rPr>
              <a:t> Exchange Capacity of Soil</a:t>
            </a:r>
            <a:r>
              <a:rPr lang="ar-IQ" sz="3600" b="1" dirty="0">
                <a:solidFill>
                  <a:schemeClr val="tx1"/>
                </a:solidFill>
              </a:rPr>
              <a:t> </a:t>
            </a:r>
            <a:endParaRPr lang="ar-IQ" sz="3600" b="1" dirty="0" smtClean="0">
              <a:solidFill>
                <a:schemeClr val="tx1"/>
              </a:solidFill>
            </a:endParaRPr>
          </a:p>
          <a:p>
            <a:r>
              <a:rPr lang="ar-IQ" sz="3600" b="1" dirty="0" smtClean="0">
                <a:solidFill>
                  <a:schemeClr val="tx1"/>
                </a:solidFill>
              </a:rPr>
              <a:t>( </a:t>
            </a:r>
            <a:r>
              <a:rPr lang="en-US" sz="3600" b="1" dirty="0">
                <a:solidFill>
                  <a:schemeClr val="tx1"/>
                </a:solidFill>
              </a:rPr>
              <a:t>CEC</a:t>
            </a:r>
            <a:r>
              <a:rPr lang="ar-IQ" sz="3600" b="1" dirty="0">
                <a:solidFill>
                  <a:schemeClr val="tx1"/>
                </a:solidFill>
              </a:rPr>
              <a:t> )</a:t>
            </a:r>
            <a:endParaRPr lang="en-US" sz="3600" dirty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2322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ar-IQ" dirty="0" smtClean="0"/>
              <a:t>4- يضاف </a:t>
            </a:r>
            <a:r>
              <a:rPr lang="ar-IQ" dirty="0"/>
              <a:t>33 مل من محلول الاستخلاص (</a:t>
            </a:r>
            <a:r>
              <a:rPr lang="en-US" dirty="0"/>
              <a:t>NaNO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ar-IQ" dirty="0"/>
              <a:t> )  ويحرك لمدة 5 دقائق افصل المحلول باستخدام جهاز الطرد المركزي لمدة 5 دقائق على قوة 1000 دورة بالدقيقة ويجمع المحلول الرائق في دورق حجمي سعة 100 مل وتكرر الخطوة مرتين ويكمل الحجم الى 100 باستعمال حجم ما من محلول الاستخلاص </a:t>
            </a:r>
            <a:r>
              <a:rPr lang="ar-IQ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ar-IQ" dirty="0" smtClean="0"/>
              <a:t>5- يتم </a:t>
            </a:r>
            <a:r>
              <a:rPr lang="ar-IQ" dirty="0"/>
              <a:t>تقدير الايونات التالية في المحلول باستعمال الطرق الخاصة بكل ايون ( كتاب مبادئ التربة العملي )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ar-IQ" dirty="0"/>
              <a:t>الايونات الموجبة (</a:t>
            </a:r>
            <a:r>
              <a:rPr lang="en-US" dirty="0" err="1"/>
              <a:t>Ca+Mg</a:t>
            </a:r>
            <a:r>
              <a:rPr lang="en-US" dirty="0"/>
              <a:t> </a:t>
            </a:r>
            <a:r>
              <a:rPr lang="ar-IQ" dirty="0"/>
              <a:t> ) والايونات السالبة (</a:t>
            </a:r>
            <a:r>
              <a:rPr lang="en-US" dirty="0"/>
              <a:t>CL</a:t>
            </a:r>
            <a:r>
              <a:rPr lang="ar-IQ" dirty="0"/>
              <a:t> ) و (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ar-IQ" dirty="0"/>
              <a:t> ) </a:t>
            </a:r>
            <a:r>
              <a:rPr lang="ar-IQ" dirty="0" smtClean="0"/>
              <a:t>و( </a:t>
            </a:r>
            <a:r>
              <a:rPr lang="en-US" dirty="0" smtClean="0"/>
              <a:t>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ar-IQ" dirty="0"/>
              <a:t> </a:t>
            </a:r>
            <a:r>
              <a:rPr lang="ar-IQ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ar-IQ" dirty="0" smtClean="0"/>
              <a:t>6- احسب </a:t>
            </a:r>
            <a:r>
              <a:rPr lang="ar-IQ" dirty="0"/>
              <a:t>السعة التبادلية </a:t>
            </a:r>
            <a:r>
              <a:rPr lang="ar-IQ" dirty="0" err="1"/>
              <a:t>الكاتيونية</a:t>
            </a:r>
            <a:r>
              <a:rPr lang="ar-IQ" dirty="0"/>
              <a:t> بوحدة ( ملي </a:t>
            </a:r>
            <a:r>
              <a:rPr lang="ar-IQ" dirty="0" err="1"/>
              <a:t>مكافي</a:t>
            </a:r>
            <a:r>
              <a:rPr lang="ar-IQ" dirty="0"/>
              <a:t> </a:t>
            </a:r>
            <a:r>
              <a:rPr lang="en-US" dirty="0"/>
              <a:t>/</a:t>
            </a:r>
            <a:r>
              <a:rPr lang="ar-IQ" dirty="0"/>
              <a:t> 100 غم تربة) من القانون التالي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CEC</a:t>
            </a:r>
            <a:r>
              <a:rPr lang="ar-IQ" dirty="0">
                <a:solidFill>
                  <a:srgbClr val="C00000"/>
                </a:solidFill>
              </a:rPr>
              <a:t> = 10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ar-IQ" dirty="0">
                <a:solidFill>
                  <a:srgbClr val="C00000"/>
                </a:solidFill>
              </a:rPr>
              <a:t> تركيز(</a:t>
            </a:r>
            <a:r>
              <a:rPr lang="en-US" dirty="0" err="1">
                <a:solidFill>
                  <a:srgbClr val="C00000"/>
                </a:solidFill>
              </a:rPr>
              <a:t>Ca+Mg</a:t>
            </a:r>
            <a:r>
              <a:rPr lang="ar-IQ" dirty="0">
                <a:solidFill>
                  <a:srgbClr val="C00000"/>
                </a:solidFill>
              </a:rPr>
              <a:t>) – تركيز(</a:t>
            </a:r>
            <a:r>
              <a:rPr lang="en-US" dirty="0">
                <a:solidFill>
                  <a:srgbClr val="C00000"/>
                </a:solidFill>
              </a:rPr>
              <a:t>[ ( CL+HCO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baseline="30000" dirty="0">
                <a:solidFill>
                  <a:srgbClr val="C00000"/>
                </a:solidFill>
              </a:rPr>
              <a:t>-</a:t>
            </a:r>
            <a:r>
              <a:rPr lang="en-US" dirty="0">
                <a:solidFill>
                  <a:srgbClr val="C00000"/>
                </a:solidFill>
              </a:rPr>
              <a:t>+CO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baseline="30000" dirty="0">
                <a:solidFill>
                  <a:srgbClr val="C00000"/>
                </a:solidFill>
              </a:rPr>
              <a:t>=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ar-IQ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sz="5100" dirty="0" smtClean="0">
                <a:solidFill>
                  <a:srgbClr val="C00000"/>
                </a:solidFill>
              </a:rPr>
              <a:t>/</a:t>
            </a:r>
            <a:r>
              <a:rPr lang="ar-IQ" dirty="0" smtClean="0">
                <a:solidFill>
                  <a:srgbClr val="C00000"/>
                </a:solidFill>
              </a:rPr>
              <a:t>وزن </a:t>
            </a:r>
            <a:r>
              <a:rPr lang="ar-IQ" dirty="0">
                <a:solidFill>
                  <a:srgbClr val="C00000"/>
                </a:solidFill>
              </a:rPr>
              <a:t>التربة المستخدم . </a:t>
            </a:r>
            <a:endParaRPr lang="en-US" dirty="0">
              <a:solidFill>
                <a:srgbClr val="C00000"/>
              </a:solidFill>
            </a:endParaRPr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4402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/>
              <a:t>الواجب: </a:t>
            </a:r>
            <a:endParaRPr lang="en-US" dirty="0"/>
          </a:p>
          <a:p>
            <a:pPr marL="0" indent="0" algn="just">
              <a:buNone/>
            </a:pPr>
            <a:r>
              <a:rPr lang="ar-IQ" dirty="0"/>
              <a:t> 1:  تختلف طرق تقدير السعة التبادلية </a:t>
            </a:r>
            <a:r>
              <a:rPr lang="ar-IQ" dirty="0" err="1"/>
              <a:t>الكاتيونية</a:t>
            </a:r>
            <a:r>
              <a:rPr lang="ar-IQ" dirty="0"/>
              <a:t> مع اختلاف خصائص التربة . بين السبب ؟</a:t>
            </a:r>
            <a:endParaRPr lang="en-US" dirty="0"/>
          </a:p>
          <a:p>
            <a:pPr marL="0" indent="0" algn="just">
              <a:buNone/>
            </a:pPr>
            <a:r>
              <a:rPr lang="ar-IQ" dirty="0"/>
              <a:t>2: أحسب قيمة </a:t>
            </a:r>
            <a:r>
              <a:rPr lang="en-US" dirty="0"/>
              <a:t>CEC </a:t>
            </a:r>
            <a:r>
              <a:rPr lang="ar-IQ" dirty="0"/>
              <a:t> </a:t>
            </a:r>
            <a:r>
              <a:rPr lang="ar-IQ" dirty="0" err="1"/>
              <a:t>للتربه</a:t>
            </a:r>
            <a:r>
              <a:rPr lang="ar-IQ" dirty="0"/>
              <a:t> اذا علمت  بان تركيز (</a:t>
            </a:r>
            <a:r>
              <a:rPr lang="en-US" dirty="0" err="1"/>
              <a:t>Ca+Mg</a:t>
            </a:r>
            <a:r>
              <a:rPr lang="en-US" dirty="0"/>
              <a:t> </a:t>
            </a:r>
            <a:r>
              <a:rPr lang="ar-IQ" dirty="0" smtClean="0"/>
              <a:t>) </a:t>
            </a:r>
            <a:r>
              <a:rPr lang="ar-IQ" dirty="0"/>
              <a:t>كان 250 ملي </a:t>
            </a:r>
            <a:r>
              <a:rPr lang="ar-IQ" dirty="0" err="1"/>
              <a:t>مكافي</a:t>
            </a:r>
            <a:r>
              <a:rPr lang="ar-IQ" dirty="0"/>
              <a:t> وتركيز </a:t>
            </a:r>
            <a:r>
              <a:rPr lang="en-US" dirty="0"/>
              <a:t>HCO</a:t>
            </a:r>
            <a:r>
              <a:rPr lang="en-US" baseline="-25000" dirty="0"/>
              <a:t>3</a:t>
            </a:r>
            <a:r>
              <a:rPr lang="ar-IQ" dirty="0"/>
              <a:t> كان 80 ملي </a:t>
            </a:r>
            <a:r>
              <a:rPr lang="ar-IQ" dirty="0" err="1"/>
              <a:t>مكافي</a:t>
            </a:r>
            <a:r>
              <a:rPr lang="ar-IQ" dirty="0"/>
              <a:t> وتركيز 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ar-IQ" dirty="0"/>
              <a:t> كان 0 ملي </a:t>
            </a:r>
            <a:r>
              <a:rPr lang="ar-IQ" dirty="0" err="1"/>
              <a:t>مكافي</a:t>
            </a:r>
            <a:r>
              <a:rPr lang="ar-IQ" dirty="0"/>
              <a:t> وتركيز </a:t>
            </a:r>
            <a:r>
              <a:rPr lang="en-US" dirty="0"/>
              <a:t>CL</a:t>
            </a:r>
            <a:r>
              <a:rPr lang="ar-IQ" dirty="0"/>
              <a:t> كان </a:t>
            </a:r>
            <a:r>
              <a:rPr lang="en-US" dirty="0" smtClean="0"/>
              <a:t>120  </a:t>
            </a:r>
            <a:r>
              <a:rPr lang="ar-IQ" dirty="0"/>
              <a:t>ملي </a:t>
            </a:r>
            <a:r>
              <a:rPr lang="ar-IQ" dirty="0" err="1"/>
              <a:t>مكافي</a:t>
            </a:r>
            <a:r>
              <a:rPr lang="ar-IQ" dirty="0"/>
              <a:t> وان وزن نموذج التربة المستعمل للقياس كان 5 غرام .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الواجب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72268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ar-IQ" dirty="0"/>
              <a:t>تعرف على انها كمية </a:t>
            </a:r>
            <a:r>
              <a:rPr lang="ar-IQ" dirty="0" err="1"/>
              <a:t>الكتيونات</a:t>
            </a:r>
            <a:r>
              <a:rPr lang="ar-IQ" dirty="0"/>
              <a:t> الموجودة على سطح التربة معبرا" عنها ( وحدة القياس لها ) بالتركيز المكافئ لوحدة الكتلة من التربة والمكافئة الى الشحنة السالبة الموجودة على سطح التربة عند رقم </a:t>
            </a:r>
            <a:r>
              <a:rPr lang="en-US" dirty="0"/>
              <a:t>pH</a:t>
            </a:r>
            <a:r>
              <a:rPr lang="ar-IQ" dirty="0"/>
              <a:t> (7) او اي </a:t>
            </a:r>
            <a:r>
              <a:rPr lang="en-US" dirty="0"/>
              <a:t>pH</a:t>
            </a:r>
            <a:r>
              <a:rPr lang="ar-IQ" dirty="0"/>
              <a:t> اخر مناسب والتي عادتا تقاس بوحدة ملي مكافئ </a:t>
            </a:r>
            <a:r>
              <a:rPr lang="en-US" dirty="0"/>
              <a:t>/</a:t>
            </a:r>
            <a:r>
              <a:rPr lang="ar-IQ" dirty="0"/>
              <a:t> 100 غم تربة .</a:t>
            </a:r>
            <a:endParaRPr lang="en-US" dirty="0"/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تعريف </a:t>
            </a:r>
            <a:r>
              <a:rPr lang="ar-IQ" b="1" dirty="0"/>
              <a:t>السعة التبادلية </a:t>
            </a:r>
            <a:r>
              <a:rPr lang="ar-IQ" b="1" dirty="0" err="1"/>
              <a:t>الكاتيونية</a:t>
            </a:r>
            <a:r>
              <a:rPr lang="ar-IQ" b="1" dirty="0"/>
              <a:t> للتربة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7410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dirty="0" smtClean="0"/>
              <a:t>من </a:t>
            </a:r>
            <a:r>
              <a:rPr lang="ar-IQ" dirty="0"/>
              <a:t>المعروف ان سطح معظم </a:t>
            </a:r>
            <a:r>
              <a:rPr lang="ar-IQ" dirty="0">
                <a:solidFill>
                  <a:srgbClr val="FF0000"/>
                </a:solidFill>
              </a:rPr>
              <a:t>الغرويات</a:t>
            </a:r>
            <a:r>
              <a:rPr lang="ar-IQ" dirty="0"/>
              <a:t> يحمل الشحنة السالبة مصدر هذه الشحنة اما الاحلال المتماثل وهي شحنه ثابته لأنها لا تعتمد على قيمة الـ </a:t>
            </a:r>
            <a:r>
              <a:rPr lang="en-US" dirty="0"/>
              <a:t>pH </a:t>
            </a:r>
            <a:r>
              <a:rPr lang="ar-IQ" dirty="0"/>
              <a:t>وهناك مصدر اخر للشحنة السالبة وهو تأين المجاميع الفعالة في المادة العضوية وتكسر حواف معادن الطين وهي شحنة متغيرة لأنها تعتمد على الـ </a:t>
            </a:r>
            <a:r>
              <a:rPr lang="en-US" dirty="0"/>
              <a:t>pH</a:t>
            </a:r>
            <a:r>
              <a:rPr lang="ar-IQ" dirty="0"/>
              <a:t> لذلك في تعريف </a:t>
            </a:r>
            <a:r>
              <a:rPr lang="en-US" dirty="0"/>
              <a:t>CEC</a:t>
            </a:r>
            <a:r>
              <a:rPr lang="ar-IQ" dirty="0"/>
              <a:t> حددنا قيمة الـ</a:t>
            </a:r>
            <a:r>
              <a:rPr lang="en-US" dirty="0"/>
              <a:t>pH</a:t>
            </a:r>
            <a:r>
              <a:rPr lang="ar-IQ" dirty="0"/>
              <a:t> ونتيجة امتلاك السطح للشحنات السالبة سوف تتحرك الايونات الموجبة الى السطح وتكون مكافئة للشحنة السالبة .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توضيح التعريف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8470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IQ" dirty="0" smtClean="0">
                <a:solidFill>
                  <a:srgbClr val="FF0000"/>
                </a:solidFill>
              </a:rPr>
              <a:t>أزاحه </a:t>
            </a:r>
            <a:r>
              <a:rPr lang="ar-IQ" dirty="0">
                <a:solidFill>
                  <a:srgbClr val="FF0000"/>
                </a:solidFill>
              </a:rPr>
              <a:t>الايونات الموجبة </a:t>
            </a:r>
            <a:r>
              <a:rPr lang="ar-IQ" dirty="0"/>
              <a:t>الموجودة على السطح بأيون اخر ليصبح هذا الايون هو الايون الوحيد على السطح ويسمى </a:t>
            </a:r>
            <a:r>
              <a:rPr lang="ar-IQ" dirty="0">
                <a:solidFill>
                  <a:schemeClr val="tx2"/>
                </a:solidFill>
              </a:rPr>
              <a:t>محلول </a:t>
            </a:r>
            <a:r>
              <a:rPr lang="ar-IQ" dirty="0" err="1">
                <a:solidFill>
                  <a:schemeClr val="tx2"/>
                </a:solidFill>
              </a:rPr>
              <a:t>التشبيع</a:t>
            </a:r>
            <a:r>
              <a:rPr lang="ar-IQ" dirty="0">
                <a:solidFill>
                  <a:schemeClr val="tx2"/>
                </a:solidFill>
              </a:rPr>
              <a:t> .</a:t>
            </a:r>
            <a:endParaRPr lang="en-US" dirty="0">
              <a:solidFill>
                <a:schemeClr val="tx2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ar-IQ" dirty="0">
                <a:solidFill>
                  <a:srgbClr val="FF0000"/>
                </a:solidFill>
              </a:rPr>
              <a:t>غسل الجزء الزائد </a:t>
            </a:r>
            <a:r>
              <a:rPr lang="ar-IQ" dirty="0"/>
              <a:t>من محلول </a:t>
            </a:r>
            <a:r>
              <a:rPr lang="ar-IQ" dirty="0" err="1"/>
              <a:t>التشبيع</a:t>
            </a:r>
            <a:r>
              <a:rPr lang="ar-IQ" dirty="0"/>
              <a:t> بمادة </a:t>
            </a:r>
            <a:r>
              <a:rPr lang="ar-IQ" dirty="0">
                <a:solidFill>
                  <a:srgbClr val="FF0000"/>
                </a:solidFill>
              </a:rPr>
              <a:t>الكحول</a:t>
            </a:r>
            <a:r>
              <a:rPr lang="ar-IQ" dirty="0"/>
              <a:t> للتخلص منة والتخلص من الايونات الموجودة في طبقة الانتشار ولا يستعمل الماء المقطر في هذه الحالة خوفا" من حدوث عملية التحلل المائي 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ar-IQ" dirty="0">
                <a:solidFill>
                  <a:srgbClr val="FF0000"/>
                </a:solidFill>
              </a:rPr>
              <a:t>طرد الايون </a:t>
            </a:r>
            <a:r>
              <a:rPr lang="ar-IQ" dirty="0"/>
              <a:t>الذي شبعنا به التربة بأيون اخر عن طريق استخدام </a:t>
            </a:r>
            <a:r>
              <a:rPr lang="ar-IQ" dirty="0">
                <a:solidFill>
                  <a:schemeClr val="tx2">
                    <a:lumMod val="75000"/>
                  </a:schemeClr>
                </a:solidFill>
              </a:rPr>
              <a:t>محلول الاستخلاص </a:t>
            </a:r>
            <a:r>
              <a:rPr lang="ar-IQ" dirty="0"/>
              <a:t>فتاتي هذه الايونات الى المحلول ويتم </a:t>
            </a:r>
            <a:r>
              <a:rPr lang="ar-IQ" dirty="0">
                <a:solidFill>
                  <a:srgbClr val="C00000"/>
                </a:solidFill>
              </a:rPr>
              <a:t>قياس تركيزها لتعبر عن السعة التبادلية </a:t>
            </a:r>
            <a:r>
              <a:rPr lang="ar-IQ" dirty="0" err="1">
                <a:solidFill>
                  <a:srgbClr val="C00000"/>
                </a:solidFill>
              </a:rPr>
              <a:t>الكاتيونية</a:t>
            </a:r>
            <a:r>
              <a:rPr lang="ar-IQ" dirty="0">
                <a:solidFill>
                  <a:srgbClr val="C00000"/>
                </a:solidFill>
              </a:rPr>
              <a:t> </a:t>
            </a:r>
            <a:r>
              <a:rPr lang="ar-IQ" dirty="0"/>
              <a:t>.</a:t>
            </a:r>
            <a:endParaRPr lang="en-US" dirty="0"/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هناك ثلاث اسس تبنى عليها طرق قياس السعة التبادلية </a:t>
            </a:r>
            <a:r>
              <a:rPr lang="ar-IQ" dirty="0" err="1" smtClean="0"/>
              <a:t>الكاتيونية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915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ar-IQ" dirty="0" smtClean="0"/>
              <a:t>عند </a:t>
            </a:r>
            <a:r>
              <a:rPr lang="ar-IQ" dirty="0"/>
              <a:t>تقدير </a:t>
            </a:r>
            <a:r>
              <a:rPr lang="en-US" dirty="0"/>
              <a:t>CEC</a:t>
            </a:r>
            <a:r>
              <a:rPr lang="ar-IQ" dirty="0"/>
              <a:t> يجب ان </a:t>
            </a:r>
            <a:r>
              <a:rPr lang="ar-IQ" dirty="0">
                <a:solidFill>
                  <a:srgbClr val="C00000"/>
                </a:solidFill>
              </a:rPr>
              <a:t>تقدر كمية الايونات الموجبة </a:t>
            </a:r>
            <a:r>
              <a:rPr lang="ar-IQ" dirty="0"/>
              <a:t>( </a:t>
            </a:r>
            <a:r>
              <a:rPr lang="ar-IQ" dirty="0" err="1"/>
              <a:t>الكاتيونات</a:t>
            </a:r>
            <a:r>
              <a:rPr lang="ar-IQ" dirty="0"/>
              <a:t> ) الموجودة على السطح ومن اجل تقدير كميتها يجب ان تزاح هذه الايونات من </a:t>
            </a:r>
            <a:r>
              <a:rPr lang="ar-IQ" dirty="0">
                <a:solidFill>
                  <a:srgbClr val="C00000"/>
                </a:solidFill>
              </a:rPr>
              <a:t>على السطح وجعلها في المحلول</a:t>
            </a:r>
            <a:r>
              <a:rPr lang="ar-IQ" dirty="0"/>
              <a:t> حتى يسهل علينا قياسها حيث يتم ازاحة هذه الايونات وذلك عن طريق استخدام محلول معين يسمى </a:t>
            </a:r>
            <a:r>
              <a:rPr lang="ar-IQ" dirty="0">
                <a:solidFill>
                  <a:srgbClr val="C00000"/>
                </a:solidFill>
              </a:rPr>
              <a:t>محلول </a:t>
            </a:r>
            <a:r>
              <a:rPr lang="ar-IQ" dirty="0" err="1">
                <a:solidFill>
                  <a:srgbClr val="C00000"/>
                </a:solidFill>
              </a:rPr>
              <a:t>التشبيع</a:t>
            </a:r>
            <a:r>
              <a:rPr lang="ar-IQ" dirty="0"/>
              <a:t> بتركيز معين هذا المحلول له القدرة على ازاحة الايونات الموجبة من على اسطح التربة وتشبيع اسطح التربة بأيون واحد فقط والذي يمثل ايون محلول </a:t>
            </a:r>
            <a:r>
              <a:rPr lang="ar-IQ" dirty="0" err="1"/>
              <a:t>التشبيع</a:t>
            </a:r>
            <a:r>
              <a:rPr lang="ar-IQ" dirty="0"/>
              <a:t> مثل محلول </a:t>
            </a:r>
            <a:r>
              <a:rPr lang="en-US" dirty="0" err="1">
                <a:solidFill>
                  <a:srgbClr val="C00000"/>
                </a:solidFill>
              </a:rPr>
              <a:t>NaCL</a:t>
            </a:r>
            <a:r>
              <a:rPr lang="ar-IQ" dirty="0">
                <a:solidFill>
                  <a:srgbClr val="C00000"/>
                </a:solidFill>
              </a:rPr>
              <a:t> او </a:t>
            </a:r>
            <a:r>
              <a:rPr lang="en-US" dirty="0">
                <a:solidFill>
                  <a:srgbClr val="C00000"/>
                </a:solidFill>
              </a:rPr>
              <a:t>CaCL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ar-IQ" dirty="0">
                <a:solidFill>
                  <a:srgbClr val="C00000"/>
                </a:solidFill>
              </a:rPr>
              <a:t> </a:t>
            </a:r>
            <a:r>
              <a:rPr lang="ar-IQ" dirty="0"/>
              <a:t>او اي محلول اخر ثم يتم التخلص من محلول </a:t>
            </a:r>
            <a:r>
              <a:rPr lang="ar-IQ" dirty="0" err="1"/>
              <a:t>التشبيع</a:t>
            </a:r>
            <a:r>
              <a:rPr lang="ar-IQ" dirty="0"/>
              <a:t> الزائد عن طريق استخدام الكحول وبعدها يتم اضافة محلول اخر هو </a:t>
            </a:r>
            <a:r>
              <a:rPr lang="ar-IQ" dirty="0">
                <a:solidFill>
                  <a:srgbClr val="C00000"/>
                </a:solidFill>
              </a:rPr>
              <a:t>محلول الاستخلاص </a:t>
            </a:r>
            <a:r>
              <a:rPr lang="ar-IQ" dirty="0"/>
              <a:t>مثل </a:t>
            </a:r>
            <a:r>
              <a:rPr lang="en-US" dirty="0">
                <a:solidFill>
                  <a:srgbClr val="C00000"/>
                </a:solidFill>
              </a:rPr>
              <a:t>NaNO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ar-IQ" dirty="0"/>
              <a:t> الذي يعمل على ازاحة الايون الذي شبعنا به السطح ( وهو ايون محلول </a:t>
            </a:r>
            <a:r>
              <a:rPr lang="ar-IQ" dirty="0" err="1"/>
              <a:t>التشبيع</a:t>
            </a:r>
            <a:r>
              <a:rPr lang="ar-IQ" dirty="0"/>
              <a:t> ) ونقله الى المحلول لغرض </a:t>
            </a:r>
            <a:r>
              <a:rPr lang="ar-IQ" dirty="0">
                <a:solidFill>
                  <a:srgbClr val="C00000"/>
                </a:solidFill>
              </a:rPr>
              <a:t>قياس تركيزه في المحلول والذي يعبر عن قيمة </a:t>
            </a:r>
            <a:r>
              <a:rPr lang="en-US" dirty="0">
                <a:solidFill>
                  <a:srgbClr val="C00000"/>
                </a:solidFill>
              </a:rPr>
              <a:t>CEC</a:t>
            </a:r>
            <a:r>
              <a:rPr lang="ar-IQ" dirty="0">
                <a:solidFill>
                  <a:srgbClr val="C00000"/>
                </a:solidFill>
              </a:rPr>
              <a:t> .</a:t>
            </a:r>
            <a:endParaRPr lang="en-US" dirty="0">
              <a:solidFill>
                <a:srgbClr val="C00000"/>
              </a:solidFill>
            </a:endParaRPr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توضيح الاسس السابقة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469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dirty="0"/>
              <a:t> 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IQ" dirty="0"/>
              <a:t>ان محلول </a:t>
            </a:r>
            <a:r>
              <a:rPr lang="ar-IQ" dirty="0" err="1"/>
              <a:t>التشبيع</a:t>
            </a:r>
            <a:r>
              <a:rPr lang="ar-IQ" dirty="0"/>
              <a:t> المستخدم يجب ان يكون </a:t>
            </a:r>
            <a:r>
              <a:rPr lang="ar-IQ" dirty="0">
                <a:solidFill>
                  <a:srgbClr val="C00000"/>
                </a:solidFill>
              </a:rPr>
              <a:t>له القدرة على تشبيع اسطح التربة تشبيع كامل</a:t>
            </a:r>
            <a:r>
              <a:rPr lang="ar-IQ" dirty="0"/>
              <a:t> بأيون محلول </a:t>
            </a:r>
            <a:r>
              <a:rPr lang="ar-IQ" dirty="0" err="1"/>
              <a:t>التشبيع</a:t>
            </a:r>
            <a:r>
              <a:rPr lang="ar-IQ" dirty="0"/>
              <a:t> اي </a:t>
            </a:r>
            <a:r>
              <a:rPr lang="ar-IQ" dirty="0">
                <a:solidFill>
                  <a:srgbClr val="C00000"/>
                </a:solidFill>
              </a:rPr>
              <a:t>تكون له القدرة على ازاحة الايونات الموجودة على اسطح التربة ازاحة كاملة .</a:t>
            </a:r>
            <a:endParaRPr lang="en-US" dirty="0">
              <a:solidFill>
                <a:srgbClr val="C00000"/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ar-IQ" dirty="0"/>
              <a:t>المحلول المستخدم يجب ان </a:t>
            </a:r>
            <a:r>
              <a:rPr lang="ar-IQ" dirty="0">
                <a:solidFill>
                  <a:srgbClr val="C00000"/>
                </a:solidFill>
              </a:rPr>
              <a:t>لا يترسب ويفقد قوته او يتفاعل مع مكونات التربة او يمتص على اسطح الطين</a:t>
            </a:r>
            <a:r>
              <a:rPr lang="ar-IQ" dirty="0"/>
              <a:t> ويفقد قوته مثلا الترب العراقية الحاوية على نسبة عالية من </a:t>
            </a:r>
            <a:r>
              <a:rPr lang="ar-IQ" dirty="0" err="1"/>
              <a:t>كاربونات</a:t>
            </a:r>
            <a:r>
              <a:rPr lang="ar-IQ" dirty="0"/>
              <a:t> الكالسيوم لا يستخدم محلول تشبيع حاوي على الخلات عندما يراد تقدير </a:t>
            </a:r>
            <a:r>
              <a:rPr lang="en-US" dirty="0"/>
              <a:t>CEC</a:t>
            </a:r>
            <a:r>
              <a:rPr lang="ar-IQ" dirty="0"/>
              <a:t> لها لان </a:t>
            </a:r>
            <a:r>
              <a:rPr lang="ar-IQ" dirty="0">
                <a:solidFill>
                  <a:srgbClr val="C00000"/>
                </a:solidFill>
              </a:rPr>
              <a:t>الخلات</a:t>
            </a:r>
            <a:r>
              <a:rPr lang="ar-IQ" dirty="0"/>
              <a:t> سوف تعمل على </a:t>
            </a:r>
            <a:r>
              <a:rPr lang="ar-IQ" dirty="0">
                <a:solidFill>
                  <a:srgbClr val="C00000"/>
                </a:solidFill>
              </a:rPr>
              <a:t>تحطيم </a:t>
            </a:r>
            <a:r>
              <a:rPr lang="ar-IQ" dirty="0" err="1">
                <a:solidFill>
                  <a:srgbClr val="C00000"/>
                </a:solidFill>
              </a:rPr>
              <a:t>كاربونات</a:t>
            </a:r>
            <a:r>
              <a:rPr lang="ar-IQ" dirty="0">
                <a:solidFill>
                  <a:srgbClr val="C00000"/>
                </a:solidFill>
              </a:rPr>
              <a:t> الكالسيوم </a:t>
            </a:r>
            <a:r>
              <a:rPr lang="en-US" dirty="0">
                <a:solidFill>
                  <a:srgbClr val="C00000"/>
                </a:solidFill>
              </a:rPr>
              <a:t>CaCO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ar-IQ" dirty="0"/>
              <a:t>مؤدية الى تحطمها واطلاق الكالسيوم والمغنيسيوم منها وبالتالي يصبح هناك مصدر للكالسيوم غير محلول </a:t>
            </a:r>
            <a:r>
              <a:rPr lang="ar-IQ" dirty="0" err="1"/>
              <a:t>التشبيع</a:t>
            </a:r>
            <a:r>
              <a:rPr lang="ar-IQ" dirty="0"/>
              <a:t> مسببا" خطأ في قياس </a:t>
            </a:r>
            <a:r>
              <a:rPr lang="en-US" dirty="0"/>
              <a:t>CEC</a:t>
            </a:r>
            <a:r>
              <a:rPr lang="ar-IQ" dirty="0"/>
              <a:t> .</a:t>
            </a:r>
            <a:endParaRPr lang="en-US" dirty="0"/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مميزات محلول </a:t>
            </a:r>
            <a:r>
              <a:rPr lang="ar-IQ" dirty="0" err="1"/>
              <a:t>التشبيع</a:t>
            </a:r>
            <a:r>
              <a:rPr lang="ar-IQ" dirty="0"/>
              <a:t> المستخدم في تقدير السعة التبادلية </a:t>
            </a:r>
            <a:r>
              <a:rPr lang="ar-IQ" dirty="0" err="1" smtClean="0"/>
              <a:t>الكاتيونية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39072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ar-IQ" dirty="0" smtClean="0"/>
              <a:t>3- يجب ان يكون محلول </a:t>
            </a:r>
            <a:r>
              <a:rPr lang="ar-IQ" dirty="0" err="1" smtClean="0"/>
              <a:t>التشبيع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C00000"/>
                </a:solidFill>
              </a:rPr>
              <a:t>ليس له القدرة على التثبيت بواسطة معادن الطين</a:t>
            </a:r>
            <a:r>
              <a:rPr lang="ar-IQ" dirty="0" smtClean="0"/>
              <a:t> مثلا الترب الحاوية على معادن الطين التي لها القدرة على تثبيت البوتاسيوم او الامونيوم مثل معادن </a:t>
            </a:r>
            <a:r>
              <a:rPr lang="ar-IQ" dirty="0" err="1" smtClean="0"/>
              <a:t>الفيرميكولايت</a:t>
            </a:r>
            <a:r>
              <a:rPr lang="ar-IQ" dirty="0" smtClean="0"/>
              <a:t> الموجودة بالترب العراقية يجب ان لا يستخدم محلول تشبيع يحتوي على هذه الايونات لأنها سوف تثبت بواسطة هذه المعادن </a:t>
            </a:r>
            <a:r>
              <a:rPr lang="ar-IQ" dirty="0" smtClean="0">
                <a:solidFill>
                  <a:srgbClr val="C00000"/>
                </a:solidFill>
              </a:rPr>
              <a:t>وتفقد قدرتها على تشبيع السطح تشبيع كامل .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8578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وان اهمها هي طريقة  </a:t>
            </a:r>
            <a:r>
              <a:rPr lang="en-US" dirty="0" err="1" smtClean="0">
                <a:solidFill>
                  <a:srgbClr val="C00000"/>
                </a:solidFill>
              </a:rPr>
              <a:t>Papanicolaou</a:t>
            </a:r>
            <a:r>
              <a:rPr lang="en-US" dirty="0" smtClean="0">
                <a:solidFill>
                  <a:srgbClr val="C00000"/>
                </a:solidFill>
              </a:rPr>
              <a:t> 1967</a:t>
            </a:r>
            <a:br>
              <a:rPr lang="en-US" dirty="0" smtClean="0">
                <a:solidFill>
                  <a:srgbClr val="C00000"/>
                </a:solidFill>
              </a:rPr>
            </a:br>
            <a:endParaRPr lang="ar-IQ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ar-IQ" dirty="0" smtClean="0">
                <a:solidFill>
                  <a:srgbClr val="C00000"/>
                </a:solidFill>
              </a:rPr>
              <a:t>المواد </a:t>
            </a:r>
            <a:r>
              <a:rPr lang="ar-IQ" dirty="0" err="1" smtClean="0">
                <a:solidFill>
                  <a:srgbClr val="C00000"/>
                </a:solidFill>
              </a:rPr>
              <a:t>المطلوبه</a:t>
            </a:r>
            <a:r>
              <a:rPr lang="ar-IQ" dirty="0" smtClean="0">
                <a:solidFill>
                  <a:srgbClr val="C00000"/>
                </a:solidFill>
              </a:rPr>
              <a:t> في العمل :</a:t>
            </a:r>
          </a:p>
          <a:p>
            <a:pPr marL="0" indent="0">
              <a:buNone/>
            </a:pPr>
            <a:r>
              <a:rPr lang="ar-IQ" dirty="0"/>
              <a:t>محلول </a:t>
            </a:r>
            <a:r>
              <a:rPr lang="ar-IQ" dirty="0" err="1"/>
              <a:t>التشبيع</a:t>
            </a:r>
            <a:r>
              <a:rPr lang="ar-IQ" dirty="0"/>
              <a:t> ( </a:t>
            </a:r>
            <a:r>
              <a:rPr lang="en-US" dirty="0"/>
              <a:t>CaCL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ar-IQ" dirty="0"/>
              <a:t> ) </a:t>
            </a:r>
            <a:endParaRPr lang="ar-IQ" dirty="0" smtClean="0"/>
          </a:p>
          <a:p>
            <a:pPr marL="0" indent="0">
              <a:buNone/>
            </a:pPr>
            <a:r>
              <a:rPr lang="ar-IQ" dirty="0"/>
              <a:t>الكحول </a:t>
            </a:r>
            <a:endParaRPr lang="ar-IQ" dirty="0" smtClean="0"/>
          </a:p>
          <a:p>
            <a:pPr marL="0" indent="0">
              <a:buNone/>
            </a:pPr>
            <a:r>
              <a:rPr lang="ar-IQ" dirty="0"/>
              <a:t>محلول الاستخلاص (</a:t>
            </a:r>
            <a:r>
              <a:rPr lang="en-US" dirty="0"/>
              <a:t>NaNO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ar-IQ" dirty="0"/>
              <a:t> ) </a:t>
            </a:r>
            <a:endParaRPr lang="ar-IQ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ar-IQ" sz="4000" dirty="0"/>
              <a:t>توجد عدة طرق لقياس السعة التبادلية </a:t>
            </a:r>
            <a:r>
              <a:rPr lang="ar-IQ" sz="4000" dirty="0" err="1"/>
              <a:t>الكاتيونية</a:t>
            </a:r>
            <a:r>
              <a:rPr lang="ar-IQ" sz="4000" dirty="0"/>
              <a:t> والتي تعتمد على خصائص </a:t>
            </a:r>
            <a:r>
              <a:rPr lang="ar-IQ" sz="4000" dirty="0" smtClean="0"/>
              <a:t>التربة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0388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ar-IQ" dirty="0"/>
              <a:t>يوزن 5 غم تربة جافة هوائيا وضعها في انبوبة جهاز الطرد المركزي ويضاف لها 33 مل ماء مقطر حرك لمدة 5 دقائق وذلك لغسل الاملاح ثم افصل باستخدام جهاز الطرد المركزي لمدة 5 دقائق وتخلص من المحلول الرائق 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IQ" dirty="0"/>
              <a:t>يضاف 33 مل من محلول </a:t>
            </a:r>
            <a:r>
              <a:rPr lang="ar-IQ" dirty="0" err="1"/>
              <a:t>التشبيع</a:t>
            </a:r>
            <a:r>
              <a:rPr lang="ar-IQ" dirty="0"/>
              <a:t> (</a:t>
            </a:r>
            <a:r>
              <a:rPr lang="en-US" dirty="0"/>
              <a:t>CaCL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ar-IQ" dirty="0"/>
              <a:t> ) ويحرك لمدة 5 دقائق افصل المحلول باستخدام جهاز الطرد المركزي لمدة 5 دقائق على قوة 1000 دورة بالدقيقة وتخلص من المحلول الرائق.</a:t>
            </a:r>
            <a:endParaRPr lang="en-US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IQ" dirty="0"/>
              <a:t>يضاف 33 مل من الكحول ويحرك لمدة 5 دقائق افصل المحلول باستخدام جهاز الطرد المركزي لمدة 5 دقائق على قوة 1000 دورة بالدقيقة وتخلص من المحلول الرائق.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طريقة العمل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36009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شكل موجة">
  <a:themeElements>
    <a:clrScheme name="شكل موجة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شكل موجة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كل موجة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</TotalTime>
  <Words>697</Words>
  <Application>Microsoft Office PowerPoint</Application>
  <PresentationFormat>عرض على الشاشة (3:4)‏</PresentationFormat>
  <Paragraphs>42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شكل موجة</vt:lpstr>
      <vt:lpstr>تحليل تربة وماء ونبات عملي  المحاضرة الرابعة 2021/6/1</vt:lpstr>
      <vt:lpstr>تعريف السعة التبادلية الكاتيونية للتربة </vt:lpstr>
      <vt:lpstr>توضيح التعريف  </vt:lpstr>
      <vt:lpstr>هناك ثلاث اسس تبنى عليها طرق قياس السعة التبادلية الكاتيونية </vt:lpstr>
      <vt:lpstr>توضيح الاسس السابقة  </vt:lpstr>
      <vt:lpstr>مميزات محلول التشبيع المستخدم في تقدير السعة التبادلية الكاتيونية </vt:lpstr>
      <vt:lpstr>عرض تقديمي في PowerPoint</vt:lpstr>
      <vt:lpstr>توجد عدة طرق لقياس السعة التبادلية الكاتيونية والتي تعتمد على خصائص التربة</vt:lpstr>
      <vt:lpstr>طريقة العمل  </vt:lpstr>
      <vt:lpstr>عرض تقديمي في PowerPoint</vt:lpstr>
      <vt:lpstr>الواجب 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تربة وماء ونبات عملي  المحاضرة الرابعة 2021/6/1</dc:title>
  <dc:creator>Maher</dc:creator>
  <cp:lastModifiedBy>Maher</cp:lastModifiedBy>
  <cp:revision>5</cp:revision>
  <dcterms:created xsi:type="dcterms:W3CDTF">2021-05-31T15:01:45Z</dcterms:created>
  <dcterms:modified xsi:type="dcterms:W3CDTF">2021-05-31T15:44:16Z</dcterms:modified>
</cp:coreProperties>
</file>